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942560" y="4106520"/>
            <a:ext cx="6591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32044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94256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2871360" y="2133720"/>
            <a:ext cx="4734000" cy="3777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2871360" y="2133720"/>
            <a:ext cx="4734000" cy="3777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94256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32044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1942560" y="4106520"/>
            <a:ext cx="6591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1942560" y="4106520"/>
            <a:ext cx="6591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32044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194256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2871360" y="2133720"/>
            <a:ext cx="4734000" cy="37771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2871360" y="2133720"/>
            <a:ext cx="4734000" cy="3777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1945080" y="624240"/>
            <a:ext cx="6588720" cy="593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194256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377712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5320440" y="41065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94256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320440" y="2133720"/>
            <a:ext cx="3216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1942560" y="4106520"/>
            <a:ext cx="6591600" cy="1801440"/>
          </a:xfrm>
          <a:prstGeom prst="rect">
            <a:avLst/>
          </a:prstGeom>
        </p:spPr>
        <p:txBody>
          <a:bodyPr lIns="0" rIns="0" tIns="0" bIns="0"/>
          <a:p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575080"/>
            <a:ext cx="6948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9280" y="315648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560520" y="5447160"/>
            <a:ext cx="42300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666720" y="650376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69840" y="3201120"/>
            <a:ext cx="57060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/>
          <p:cNvSpPr/>
          <p:nvPr/>
        </p:nvSpPr>
        <p:spPr>
          <a:xfrm>
            <a:off x="15480" y="228600"/>
            <a:ext cx="734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54360" y="2944080"/>
            <a:ext cx="5400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CustomShape 8"/>
          <p:cNvSpPr/>
          <p:nvPr/>
        </p:nvSpPr>
        <p:spPr>
          <a:xfrm>
            <a:off x="534960" y="5478840"/>
            <a:ext cx="13176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9"/>
          <p:cNvSpPr/>
          <p:nvPr/>
        </p:nvSpPr>
        <p:spPr>
          <a:xfrm>
            <a:off x="538560" y="1398960"/>
            <a:ext cx="14421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640800" y="6530040"/>
            <a:ext cx="11232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534960" y="5359320"/>
            <a:ext cx="2556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590400" y="6244560"/>
            <a:ext cx="16524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20520" y="360"/>
            <a:ext cx="4093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453600" y="4316400"/>
            <a:ext cx="35028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83160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" name="CustomShape 16"/>
          <p:cNvSpPr/>
          <p:nvPr/>
        </p:nvSpPr>
        <p:spPr>
          <a:xfrm>
            <a:off x="429840" y="4364280"/>
            <a:ext cx="45684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" name="CustomShape 17"/>
          <p:cNvSpPr/>
          <p:nvPr/>
        </p:nvSpPr>
        <p:spPr>
          <a:xfrm>
            <a:off x="38556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" name="CustomShape 18"/>
          <p:cNvSpPr/>
          <p:nvPr/>
        </p:nvSpPr>
        <p:spPr>
          <a:xfrm>
            <a:off x="918720" y="6571440"/>
            <a:ext cx="11088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" name="CustomShape 19"/>
          <p:cNvSpPr/>
          <p:nvPr/>
        </p:nvSpPr>
        <p:spPr>
          <a:xfrm>
            <a:off x="414000" y="4107600"/>
            <a:ext cx="6804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" name="CustomShape 20"/>
          <p:cNvSpPr/>
          <p:nvPr/>
        </p:nvSpPr>
        <p:spPr>
          <a:xfrm>
            <a:off x="804600" y="3145680"/>
            <a:ext cx="116784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21"/>
          <p:cNvSpPr/>
          <p:nvPr/>
        </p:nvSpPr>
        <p:spPr>
          <a:xfrm>
            <a:off x="887040" y="6600240"/>
            <a:ext cx="9972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" name="CustomShape 22"/>
          <p:cNvSpPr/>
          <p:nvPr/>
        </p:nvSpPr>
        <p:spPr>
          <a:xfrm>
            <a:off x="804600" y="5897160"/>
            <a:ext cx="11376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3"/>
          <p:cNvSpPr/>
          <p:nvPr/>
        </p:nvSpPr>
        <p:spPr>
          <a:xfrm>
            <a:off x="804600" y="5772600"/>
            <a:ext cx="3132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" name="CustomShape 24"/>
          <p:cNvSpPr/>
          <p:nvPr/>
        </p:nvSpPr>
        <p:spPr>
          <a:xfrm>
            <a:off x="831600" y="6322680"/>
            <a:ext cx="174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1942560" y="2514600"/>
            <a:ext cx="6600240" cy="22626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06/12/2018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CustomShape 29"/>
          <p:cNvSpPr/>
          <p:nvPr/>
        </p:nvSpPr>
        <p:spPr>
          <a:xfrm>
            <a:off x="-31680" y="4321080"/>
            <a:ext cx="1395000" cy="781560"/>
          </a:xfrm>
          <a:custGeom>
            <a:avLst/>
            <a:gdLst/>
            <a:ah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423360" y="4529520"/>
            <a:ext cx="5846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DCB4E7D-BBAA-4F25-994C-D7B756A9B251}" type="slidenum">
              <a:rPr lang="fr-FR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plan de texte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niveau de plan</a:t>
            </a:r>
            <a:endParaRPr lang="fr-FR" sz="14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 de plan</a:t>
            </a:r>
            <a:endParaRPr lang="fr-FR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 de plan</a:t>
            </a:r>
            <a:endParaRPr lang="fr-FR" sz="12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 de plan</a:t>
            </a:r>
            <a:endParaRPr lang="fr-FR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Sixième niveau de plan</a:t>
            </a:r>
            <a:endParaRPr lang="fr-FR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Septième niveau de plan</a:t>
            </a:r>
            <a:endParaRPr lang="fr-FR" sz="20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69480" cy="625680"/>
          </a:xfrm>
          <a:custGeom>
            <a:avLst/>
            <a:gdLst/>
            <a:ah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89280" y="3156480"/>
            <a:ext cx="448920" cy="2322000"/>
          </a:xfrm>
          <a:custGeom>
            <a:avLst/>
            <a:gdLst/>
            <a:ah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CustomShape 3"/>
          <p:cNvSpPr/>
          <p:nvPr/>
        </p:nvSpPr>
        <p:spPr>
          <a:xfrm>
            <a:off x="560520" y="5447160"/>
            <a:ext cx="423000" cy="1419840"/>
          </a:xfrm>
          <a:custGeom>
            <a:avLst/>
            <a:gdLst/>
            <a:ah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CustomShape 4"/>
          <p:cNvSpPr/>
          <p:nvPr/>
        </p:nvSpPr>
        <p:spPr>
          <a:xfrm>
            <a:off x="666720" y="6503760"/>
            <a:ext cx="118800" cy="363240"/>
          </a:xfrm>
          <a:custGeom>
            <a:avLst/>
            <a:gdLst/>
            <a:ah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5"/>
          <p:cNvSpPr/>
          <p:nvPr/>
        </p:nvSpPr>
        <p:spPr>
          <a:xfrm>
            <a:off x="69840" y="3201120"/>
            <a:ext cx="570600" cy="3328200"/>
          </a:xfrm>
          <a:custGeom>
            <a:avLst/>
            <a:gdLst/>
            <a:ah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6"/>
          <p:cNvSpPr/>
          <p:nvPr/>
        </p:nvSpPr>
        <p:spPr>
          <a:xfrm>
            <a:off x="15480" y="228600"/>
            <a:ext cx="73440" cy="2927520"/>
          </a:xfrm>
          <a:custGeom>
            <a:avLst/>
            <a:gdLst/>
            <a:ah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7"/>
          <p:cNvSpPr/>
          <p:nvPr/>
        </p:nvSpPr>
        <p:spPr>
          <a:xfrm>
            <a:off x="54360" y="2944080"/>
            <a:ext cx="54000" cy="493560"/>
          </a:xfrm>
          <a:custGeom>
            <a:avLst/>
            <a:gdLst/>
            <a:ah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8"/>
          <p:cNvSpPr/>
          <p:nvPr/>
        </p:nvSpPr>
        <p:spPr>
          <a:xfrm>
            <a:off x="534960" y="5478840"/>
            <a:ext cx="131760" cy="1024560"/>
          </a:xfrm>
          <a:custGeom>
            <a:avLst/>
            <a:gdLst/>
            <a:ah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9"/>
          <p:cNvSpPr/>
          <p:nvPr/>
        </p:nvSpPr>
        <p:spPr>
          <a:xfrm>
            <a:off x="538560" y="1398960"/>
            <a:ext cx="1442160" cy="4047840"/>
          </a:xfrm>
          <a:custGeom>
            <a:avLst/>
            <a:gdLst/>
            <a:ah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10"/>
          <p:cNvSpPr/>
          <p:nvPr/>
        </p:nvSpPr>
        <p:spPr>
          <a:xfrm>
            <a:off x="640800" y="6530040"/>
            <a:ext cx="112320" cy="336960"/>
          </a:xfrm>
          <a:custGeom>
            <a:avLst/>
            <a:gdLst/>
            <a:ah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11"/>
          <p:cNvSpPr/>
          <p:nvPr/>
        </p:nvSpPr>
        <p:spPr>
          <a:xfrm>
            <a:off x="534960" y="5359320"/>
            <a:ext cx="25560" cy="221400"/>
          </a:xfrm>
          <a:custGeom>
            <a:avLst/>
            <a:gdLst/>
            <a:ah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12"/>
          <p:cNvSpPr/>
          <p:nvPr/>
        </p:nvSpPr>
        <p:spPr>
          <a:xfrm>
            <a:off x="590400" y="6244560"/>
            <a:ext cx="165240" cy="622080"/>
          </a:xfrm>
          <a:custGeom>
            <a:avLst/>
            <a:gdLst/>
            <a:ah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3"/>
          <p:cNvSpPr/>
          <p:nvPr/>
        </p:nvSpPr>
        <p:spPr>
          <a:xfrm>
            <a:off x="20520" y="360"/>
            <a:ext cx="409320" cy="4400640"/>
          </a:xfrm>
          <a:custGeom>
            <a:avLst/>
            <a:gdLst/>
            <a:ah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4"/>
          <p:cNvSpPr/>
          <p:nvPr/>
        </p:nvSpPr>
        <p:spPr>
          <a:xfrm>
            <a:off x="453600" y="4316400"/>
            <a:ext cx="350280" cy="1580400"/>
          </a:xfrm>
          <a:custGeom>
            <a:avLst/>
            <a:gdLst/>
            <a:ah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5"/>
          <p:cNvSpPr/>
          <p:nvPr/>
        </p:nvSpPr>
        <p:spPr>
          <a:xfrm>
            <a:off x="831600" y="5862600"/>
            <a:ext cx="356760" cy="990360"/>
          </a:xfrm>
          <a:custGeom>
            <a:avLst/>
            <a:gdLst/>
            <a:ah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6"/>
          <p:cNvSpPr/>
          <p:nvPr/>
        </p:nvSpPr>
        <p:spPr>
          <a:xfrm>
            <a:off x="429840" y="4364280"/>
            <a:ext cx="456840" cy="2235600"/>
          </a:xfrm>
          <a:custGeom>
            <a:avLst/>
            <a:gdLst/>
            <a:ah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17"/>
          <p:cNvSpPr/>
          <p:nvPr/>
        </p:nvSpPr>
        <p:spPr>
          <a:xfrm>
            <a:off x="385560" y="1289160"/>
            <a:ext cx="144000" cy="3026880"/>
          </a:xfrm>
          <a:custGeom>
            <a:avLst/>
            <a:gdLst/>
            <a:ah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18"/>
          <p:cNvSpPr/>
          <p:nvPr/>
        </p:nvSpPr>
        <p:spPr>
          <a:xfrm>
            <a:off x="918720" y="6571440"/>
            <a:ext cx="110880" cy="281160"/>
          </a:xfrm>
          <a:custGeom>
            <a:avLst/>
            <a:gdLst/>
            <a:ah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19"/>
          <p:cNvSpPr/>
          <p:nvPr/>
        </p:nvSpPr>
        <p:spPr>
          <a:xfrm>
            <a:off x="414000" y="4107600"/>
            <a:ext cx="68040" cy="511200"/>
          </a:xfrm>
          <a:custGeom>
            <a:avLst/>
            <a:gdLst/>
            <a:ah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0"/>
          <p:cNvSpPr/>
          <p:nvPr/>
        </p:nvSpPr>
        <p:spPr>
          <a:xfrm>
            <a:off x="804600" y="3145680"/>
            <a:ext cx="1167840" cy="2716560"/>
          </a:xfrm>
          <a:custGeom>
            <a:avLst/>
            <a:gdLst/>
            <a:ah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1"/>
          <p:cNvSpPr/>
          <p:nvPr/>
        </p:nvSpPr>
        <p:spPr>
          <a:xfrm>
            <a:off x="887040" y="6600240"/>
            <a:ext cx="99720" cy="252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2"/>
          <p:cNvSpPr/>
          <p:nvPr/>
        </p:nvSpPr>
        <p:spPr>
          <a:xfrm>
            <a:off x="804600" y="5897160"/>
            <a:ext cx="113760" cy="673920"/>
          </a:xfrm>
          <a:custGeom>
            <a:avLst/>
            <a:gdLst/>
            <a:ah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3"/>
          <p:cNvSpPr/>
          <p:nvPr/>
        </p:nvSpPr>
        <p:spPr>
          <a:xfrm>
            <a:off x="804600" y="5772600"/>
            <a:ext cx="31320" cy="227520"/>
          </a:xfrm>
          <a:custGeom>
            <a:avLst/>
            <a:gdLst/>
            <a:ah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4"/>
          <p:cNvSpPr/>
          <p:nvPr/>
        </p:nvSpPr>
        <p:spPr>
          <a:xfrm>
            <a:off x="831600" y="6322680"/>
            <a:ext cx="174240" cy="530280"/>
          </a:xfrm>
          <a:custGeom>
            <a:avLst/>
            <a:gdLst/>
            <a:ah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4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PlaceHolder 26"/>
          <p:cNvSpPr>
            <a:spLocks noGrp="1"/>
          </p:cNvSpPr>
          <p:nvPr>
            <p:ph type="title"/>
          </p:nvPr>
        </p:nvSpPr>
        <p:spPr>
          <a:xfrm>
            <a:off x="1945080" y="624240"/>
            <a:ext cx="6588720" cy="12805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r-FR" sz="3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1" name="PlaceHolder 27"/>
          <p:cNvSpPr>
            <a:spLocks noGrp="1"/>
          </p:cNvSpPr>
          <p:nvPr>
            <p:ph type="body"/>
          </p:nvPr>
        </p:nvSpPr>
        <p:spPr>
          <a:xfrm>
            <a:off x="1942560" y="2133720"/>
            <a:ext cx="6591600" cy="37771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Cliquez pour éditer le format du plan de texte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 niveau de plan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 de plan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 de plan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 de plan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Sixième niveau de plan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Septième niveau de planModifiez les styles du texte du masque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Deuxième niveau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Troisième niveau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Quatrième niveau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Cinquième niveau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2" name="PlaceHolder 28"/>
          <p:cNvSpPr>
            <a:spLocks noGrp="1"/>
          </p:cNvSpPr>
          <p:nvPr>
            <p:ph type="dt"/>
          </p:nvPr>
        </p:nvSpPr>
        <p:spPr>
          <a:xfrm>
            <a:off x="7772400" y="6135120"/>
            <a:ext cx="766080" cy="3697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06/12/2018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29"/>
          <p:cNvSpPr>
            <a:spLocks noGrp="1"/>
          </p:cNvSpPr>
          <p:nvPr>
            <p:ph type="ftr"/>
          </p:nvPr>
        </p:nvSpPr>
        <p:spPr>
          <a:xfrm>
            <a:off x="1942560" y="6135840"/>
            <a:ext cx="5716080" cy="364680"/>
          </a:xfrm>
          <a:prstGeom prst="rect">
            <a:avLst/>
          </a:prstGeom>
        </p:spPr>
        <p:txBody>
          <a:bodyPr anchor="ctr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CustomShape 30"/>
          <p:cNvSpPr/>
          <p:nvPr/>
        </p:nvSpPr>
        <p:spPr>
          <a:xfrm flipV="1">
            <a:off x="0" y="711360"/>
            <a:ext cx="1357920" cy="507600"/>
          </a:xfrm>
          <a:custGeom>
            <a:avLst/>
            <a:gdLst/>
            <a:ah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511200" y="787680"/>
            <a:ext cx="5846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31157D2-56E3-4A31-820E-47C630DE0D09}" type="slidenum">
              <a:rPr lang="fr-FR" sz="2000" spc="-1" strike="noStrike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251640" y="2607120"/>
            <a:ext cx="8492040" cy="461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6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Réunion du comité de pilotage du PDES</a:t>
            </a:r>
            <a:r>
              <a:rPr b="1" lang="fr-FR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fr-FR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06/12/2018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31" name="Image 3" descr=""/>
          <p:cNvPicPr/>
          <p:nvPr/>
        </p:nvPicPr>
        <p:blipFill>
          <a:blip r:embed="rId1"/>
          <a:srcRect l="26515" t="0" r="0" b="746"/>
          <a:stretch/>
        </p:blipFill>
        <p:spPr>
          <a:xfrm>
            <a:off x="2483640" y="3097800"/>
            <a:ext cx="4948920" cy="349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907640" y="476640"/>
            <a:ext cx="658872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Objectifs de l’action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618120" y="1628640"/>
            <a:ext cx="8496720" cy="5229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Opportunité d’aborder une nouvelle thématique dans le cadre de l’éducation au développement durable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Mettre en place une stratégie de communication en faveur de la promotion des modes de déplacements doux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Inciter les élèves à changer leurs habitudes sous forme de challenge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fr-FR" sz="26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Médiatiser nos actions d’écomobilité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257" dur="indefinite" restart="never" nodeType="tmRoot">
          <p:childTnLst>
            <p:seq>
              <p:cTn id="258" nodeType="mainSeq">
                <p:childTnLst>
                  <p:par>
                    <p:cTn id="259" fill="freeze">
                      <p:stCondLst>
                        <p:cond delay="indefinite"/>
                      </p:stCondLst>
                      <p:childTnLst>
                        <p:par>
                          <p:cTn id="260" fill="freeze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freeze">
                      <p:stCondLst>
                        <p:cond delay="indefinite"/>
                      </p:stCondLst>
                      <p:childTnLst>
                        <p:par>
                          <p:cTn id="266" fill="freeze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159">
                                            <p:txEl>
                                              <p:p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59">
                                            <p:txEl>
                                              <p:pRg st="0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freeze">
                      <p:stCondLst>
                        <p:cond delay="indefinite"/>
                      </p:stCondLst>
                      <p:childTnLst>
                        <p:par>
                          <p:cTn id="272" fill="freeze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1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159">
                                            <p:txEl>
                                              <p:pRg st="101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159">
                                            <p:txEl>
                                              <p:pRg st="101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187640" y="188640"/>
            <a:ext cx="7416360" cy="935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Sollicitation de toutes les matières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27640" y="1628640"/>
            <a:ext cx="856872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H-G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: transport dans le monde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Techno 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différents moyens de transport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P-C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gaz à effet de serre, pollution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SVT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effet de la sédentarité sur la santé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Musique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bruit et pollution sonore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EPS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sortie vélo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Français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écomobilité = un facteur de liens sociaux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Maths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exercices sur des distances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ASSR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PSC1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: exercice cas de malaise et accident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277" dur="indefinite" restart="never" nodeType="tmRoot">
          <p:childTnLst>
            <p:seq>
              <p:cTn id="278" nodeType="mainSeq">
                <p:childTnLst>
                  <p:par>
                    <p:cTn id="279" fill="freeze">
                      <p:stCondLst>
                        <p:cond delay="indefinite"/>
                      </p:stCondLst>
                      <p:childTnLst>
                        <p:par>
                          <p:cTn id="280" fill="freeze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freeze">
                      <p:stCondLst>
                        <p:cond delay="indefinite"/>
                      </p:stCondLst>
                      <p:childTnLst>
                        <p:par>
                          <p:cTn id="286" fill="freeze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161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500" fill="hold"/>
                                        <p:tgtEl>
                                          <p:spTgt spid="161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freeze">
                      <p:stCondLst>
                        <p:cond delay="indefinite"/>
                      </p:stCondLst>
                      <p:childTnLst>
                        <p:par>
                          <p:cTn id="292" fill="freeze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161">
                                            <p:txEl>
                                              <p:pRg st="3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161">
                                            <p:txEl>
                                              <p:pRg st="3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freeze">
                      <p:stCondLst>
                        <p:cond delay="indefinite"/>
                      </p:stCondLst>
                      <p:childTnLst>
                        <p:par>
                          <p:cTn id="298" fill="freeze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161">
                                            <p:txEl>
                                              <p:pRg st="7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161">
                                            <p:txEl>
                                              <p:pRg st="7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freeze">
                      <p:stCondLst>
                        <p:cond delay="indefinite"/>
                      </p:stCondLst>
                      <p:childTnLst>
                        <p:par>
                          <p:cTn id="304" fill="freeze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161">
                                            <p:txEl>
                                              <p:p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161">
                                            <p:txEl>
                                              <p:pRg st="10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freeze">
                      <p:stCondLst>
                        <p:cond delay="indefinite"/>
                      </p:stCondLst>
                      <p:childTnLst>
                        <p:par>
                          <p:cTn id="310" fill="freeze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51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161">
                                            <p:txEl>
                                              <p:pRg st="151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161">
                                            <p:txEl>
                                              <p:pRg st="151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freeze">
                      <p:stCondLst>
                        <p:cond delay="indefinite"/>
                      </p:stCondLst>
                      <p:childTnLst>
                        <p:par>
                          <p:cTn id="316" fill="freeze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87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161">
                                            <p:txEl>
                                              <p:pRg st="187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161">
                                            <p:txEl>
                                              <p:pRg st="187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freeze">
                      <p:stCondLst>
                        <p:cond delay="indefinite"/>
                      </p:stCondLst>
                      <p:childTnLst>
                        <p:par>
                          <p:cTn id="322" fill="freeze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05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161">
                                            <p:txEl>
                                              <p:pRg st="205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161">
                                            <p:txEl>
                                              <p:pRg st="205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freeze">
                      <p:stCondLst>
                        <p:cond delay="indefinite"/>
                      </p:stCondLst>
                      <p:childTnLst>
                        <p:par>
                          <p:cTn id="328" fill="freeze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58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161">
                                            <p:txEl>
                                              <p:pRg st="258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2" dur="500" fill="hold"/>
                                        <p:tgtEl>
                                          <p:spTgt spid="161">
                                            <p:txEl>
                                              <p:pRg st="258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freeze">
                      <p:stCondLst>
                        <p:cond delay="indefinite"/>
                      </p:stCondLst>
                      <p:childTnLst>
                        <p:par>
                          <p:cTn id="334" fill="freeze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93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500" fill="hold"/>
                                        <p:tgtEl>
                                          <p:spTgt spid="161">
                                            <p:txEl>
                                              <p:pRg st="293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500" fill="hold"/>
                                        <p:tgtEl>
                                          <p:spTgt spid="161">
                                            <p:txEl>
                                              <p:pRg st="293" end="2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1403640" y="404640"/>
            <a:ext cx="748836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Sollicitation des partenaires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790920" y="1802520"/>
            <a:ext cx="8352720" cy="5184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Marquage des vélos?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Former les élèves de 6</a:t>
            </a:r>
            <a:r>
              <a:rPr lang="fr-FR" sz="2800" spc="-1" strike="noStrike" baseline="3000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ème</a:t>
            </a: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 à l’utilisation des vélos?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Prêt d’expositions?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Formation des élèves aux bons comportements à avoir en car?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55520" y="-1684440"/>
            <a:ext cx="3514320" cy="351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Image 4" descr=""/>
          <p:cNvPicPr/>
          <p:nvPr/>
        </p:nvPicPr>
        <p:blipFill>
          <a:blip r:embed="rId1"/>
          <a:stretch/>
        </p:blipFill>
        <p:spPr>
          <a:xfrm>
            <a:off x="7020360" y="4941000"/>
            <a:ext cx="1445040" cy="144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9" dur="indefinite" restart="never" nodeType="tmRoot">
          <p:childTnLst>
            <p:seq>
              <p:cTn id="340" dur="indefinite" nodeType="mainSeq">
                <p:childTnLst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163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500" fill="hold"/>
                                        <p:tgtEl>
                                          <p:spTgt spid="163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163">
                                            <p:txEl>
                                              <p:pRg st="2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163">
                                            <p:txEl>
                                              <p:pRg st="21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7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163">
                                            <p:txEl>
                                              <p:pRg st="7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163">
                                            <p:txEl>
                                              <p:pRg st="75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9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163">
                                            <p:txEl>
                                              <p:pRg st="9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163">
                                            <p:txEl>
                                              <p:pRg st="95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971640" y="908640"/>
            <a:ext cx="7668000" cy="37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4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Soyons fous !!!</a:t>
            </a: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Pourquoi ne pas envisager un projet d’acquisition de vélos pour les publics défavorisés grâce à un partenariat entre la communauté de communes, le rectorat et un magasin fournisseur de vélo?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6" dur="indefinite" restart="never" nodeType="tmRoot">
          <p:childTnLst>
            <p:seq>
              <p:cTn id="3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1331640" y="332640"/>
            <a:ext cx="795492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Programme de la réunion</a:t>
            </a:r>
            <a:r>
              <a:rPr lang="fr-FR" sz="4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395640" y="19890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I. La nouvelle ligne de bus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II. L’accessibilité du collège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III. Objectif 2019: Challenge écomobilité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1000"/>
                                        <p:tgtEl>
                                          <p:spTgt spid="133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33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33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133">
                                            <p:txEl>
                                              <p:pRg st="29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3">
                                            <p:txEl>
                                              <p:pRg st="2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33">
                                            <p:txEl>
                                              <p:pRg st="29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33">
                                            <p:txEl>
                                              <p:pRg st="61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33">
                                            <p:txEl>
                                              <p:pRg st="6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33">
                                            <p:txEl>
                                              <p:pRg st="61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547640" y="429840"/>
            <a:ext cx="745200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I. La nouvelle ligne de bus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graphicFrame>
        <p:nvGraphicFramePr>
          <p:cNvPr id="135" name="Table 2"/>
          <p:cNvGraphicFramePr/>
          <p:nvPr/>
        </p:nvGraphicFramePr>
        <p:xfrm>
          <a:off x="2334960" y="4509000"/>
          <a:ext cx="5004360" cy="1728000"/>
        </p:xfrm>
        <a:graphic>
          <a:graphicData uri="http://schemas.openxmlformats.org/drawingml/2006/table">
            <a:tbl>
              <a:tblPr/>
              <a:tblGrid>
                <a:gridCol w="2502000"/>
                <a:gridCol w="2502360"/>
              </a:tblGrid>
              <a:tr h="70596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Avant 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2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Après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1022040"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13 %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3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entury Gothic"/>
                        </a:rPr>
                        <a:t>66 %</a:t>
                      </a:r>
                      <a:endParaRPr lang="fr-F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</a:tbl>
          </a:graphicData>
        </a:graphic>
      </p:graphicFrame>
      <p:sp>
        <p:nvSpPr>
          <p:cNvPr id="136" name="CustomShape 3"/>
          <p:cNvSpPr/>
          <p:nvPr/>
        </p:nvSpPr>
        <p:spPr>
          <a:xfrm>
            <a:off x="430200" y="2921760"/>
            <a:ext cx="8604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Nette augmentation du nombre d’élèves prenant le bus (et des collègues!)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1200960" y="1650960"/>
            <a:ext cx="7272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60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Avantages: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Image 2" descr=""/>
          <p:cNvPicPr/>
          <p:nvPr/>
        </p:nvPicPr>
        <p:blipFill>
          <a:blip r:embed="rId1"/>
          <a:stretch/>
        </p:blipFill>
        <p:spPr>
          <a:xfrm>
            <a:off x="-20160" y="1130760"/>
            <a:ext cx="1386360" cy="128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333080" y="548640"/>
            <a:ext cx="781200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3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Pourquoi une telle augmentation?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683640" y="1847160"/>
            <a:ext cx="846000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Gratuité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Ponctualité et fréquence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Emplacements plus pratiques des arrêts de bus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41" name="Image 3" descr=""/>
          <p:cNvPicPr/>
          <p:nvPr/>
        </p:nvPicPr>
        <p:blipFill>
          <a:blip r:embed="rId1"/>
          <a:stretch/>
        </p:blipFill>
        <p:spPr>
          <a:xfrm>
            <a:off x="3636000" y="4365000"/>
            <a:ext cx="2565000" cy="220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40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40">
                                            <p:txEl>
                                              <p:p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40">
                                            <p:txEl>
                                              <p:p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40">
                                            <p:txEl>
                                              <p:pRg st="1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40">
                                            <p:txEl>
                                              <p:pRg st="3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40">
                                            <p:txEl>
                                              <p:pRg st="3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67640" y="305280"/>
            <a:ext cx="8866800" cy="6552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fr-FR" sz="58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Inconvénients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" charset="2"/>
              <a:buChar char=""/>
            </a:pPr>
            <a:r>
              <a:rPr b="1" lang="fr-FR" sz="5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b="1"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Localisation de l’arrêt: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Attroupement devant l’immeuble 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Au niveau du passage piéton qui n’est pas bien visible</a:t>
            </a:r>
            <a:r>
              <a:rPr lang="fr-FR" sz="32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r>
              <a:rPr lang="fr-FR" sz="20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rcRect l="20518" t="44532" r="56108" b="27055"/>
          <a:stretch/>
        </p:blipFill>
        <p:spPr>
          <a:xfrm>
            <a:off x="5796000" y="4221000"/>
            <a:ext cx="2439360" cy="2196720"/>
          </a:xfrm>
          <a:prstGeom prst="rect">
            <a:avLst/>
          </a:prstGeom>
          <a:ln>
            <a:noFill/>
          </a:ln>
        </p:spPr>
      </p:pic>
      <p:pic>
        <p:nvPicPr>
          <p:cNvPr id="144" name="Image 5" descr=""/>
          <p:cNvPicPr/>
          <p:nvPr/>
        </p:nvPicPr>
        <p:blipFill>
          <a:blip r:embed="rId2"/>
          <a:stretch/>
        </p:blipFill>
        <p:spPr>
          <a:xfrm>
            <a:off x="2483640" y="4077000"/>
            <a:ext cx="2664000" cy="26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14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42">
                                            <p:txEl>
                                              <p:p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4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42">
                                            <p:txEl>
                                              <p:pRg st="14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42">
                                            <p:txEl>
                                              <p:pRg st="14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142">
                                            <p:txEl>
                                              <p:pRg st="4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42">
                                            <p:txEl>
                                              <p:pRg st="4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142">
                                            <p:txEl>
                                              <p:pRg st="7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42">
                                            <p:txEl>
                                              <p:pRg st="7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47560" y="620640"/>
            <a:ext cx="8200440" cy="5218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28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1" lang="fr-FR" sz="28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1" lang="fr-FR" sz="28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1" lang="fr-FR" sz="28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	</a:t>
            </a:r>
            <a:r>
              <a:rPr b="1" lang="fr-FR" sz="5400" spc="-1" strike="noStrike">
                <a:solidFill>
                  <a:srgbClr val="a5301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Inconvénients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Les « Fréquentations » de la ligne et surcharge du bus aux heures de pointe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</a:t>
            </a: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Elèves qui ne pratiquent plus d’activité physique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46" name="Picture 4" descr=""/>
          <p:cNvPicPr/>
          <p:nvPr/>
        </p:nvPicPr>
        <p:blipFill>
          <a:blip r:embed="rId1"/>
          <a:stretch/>
        </p:blipFill>
        <p:spPr>
          <a:xfrm>
            <a:off x="6228360" y="4486320"/>
            <a:ext cx="2031840" cy="212364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 rot="2240400">
            <a:off x="7043040" y="4971960"/>
            <a:ext cx="966600" cy="115164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8" name="Image 6" descr=""/>
          <p:cNvPicPr/>
          <p:nvPr/>
        </p:nvPicPr>
        <p:blipFill>
          <a:blip r:embed="rId2"/>
          <a:srcRect l="8662" t="-26" r="11605" b="27764"/>
          <a:stretch/>
        </p:blipFill>
        <p:spPr>
          <a:xfrm>
            <a:off x="2988000" y="4621680"/>
            <a:ext cx="2064960" cy="198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2" dur="indefinite" restart="never" nodeType="tmRoot">
          <p:childTnLst>
            <p:seq>
              <p:cTn id="123" dur="indefinite" nodeType="mainSeq"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45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145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45">
                                            <p:txEl>
                                              <p:pRg st="1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500" fill="hold"/>
                                        <p:tgtEl>
                                          <p:spTgt spid="145">
                                            <p:txEl>
                                              <p:pRg st="1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145">
                                            <p:txEl>
                                              <p:pRg st="9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45">
                                            <p:txEl>
                                              <p:pRg st="9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475640" y="548640"/>
            <a:ext cx="813672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II. L’accessibilité du collège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755640" y="1833480"/>
            <a:ext cx="8208720" cy="4475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" charset="2"/>
              <a:buChar char="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Améliorée pour les bus MAIS: 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Absence de piste cyclable dans la rue du collège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Stationnements problématiques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Passage piéton très peu visible et manque d’éclairage à certains endroits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timing>
    <p:tnLst>
      <p:par>
        <p:cTn id="160" dur="indefinite" restart="never" nodeType="tmRoot">
          <p:childTnLst>
            <p:seq>
              <p:cTn id="161" dur="indefinite" nodeType="mainSeq"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150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150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8" dur="500" fill="hold"/>
                                        <p:tgtEl>
                                          <p:spTgt spid="150">
                                            <p:txEl>
                                              <p:pRg st="3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150">
                                            <p:txEl>
                                              <p:pRg st="3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50">
                                            <p:txEl>
                                              <p:pRg st="8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150">
                                            <p:txEl>
                                              <p:pRg st="8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16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150">
                                            <p:txEl>
                                              <p:pRg st="116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150">
                                            <p:txEl>
                                              <p:pRg st="116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67640" y="1772640"/>
            <a:ext cx="8229240" cy="485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Dissuasion par la police municipale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Article sur ENT pour indiquer la présence du parking 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18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</a:t>
            </a: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Rajouter un panneau indiquant la présence du parking plus loin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- Discussion avec la mairie de Petite Synthe pour mettre en place une piste cyclable.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2159280" y="476640"/>
            <a:ext cx="69843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Solutions proposées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15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5" dur="500" fill="hold"/>
                                        <p:tgtEl>
                                          <p:spTgt spid="15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151">
                                            <p:txEl>
                                              <p:pRg st="3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151">
                                            <p:txEl>
                                              <p:pRg st="3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9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151">
                                            <p:txEl>
                                              <p:pRg st="9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500" fill="hold"/>
                                        <p:tgtEl>
                                          <p:spTgt spid="151">
                                            <p:txEl>
                                              <p:pRg st="96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62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151">
                                            <p:txEl>
                                              <p:pRg st="162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151">
                                            <p:txEl>
                                              <p:pRg st="162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403640" y="548640"/>
            <a:ext cx="8208720" cy="1280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III. Challenge éco-mobilité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395640" y="1815120"/>
            <a:ext cx="8568720" cy="3777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Challenge écomobilité scolaire : du 20 au 24 mai 2019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fr-FR" sz="2400" spc="-1" strike="noStrike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Semaine développement durable : 30 mai au 5 juin 2019</a:t>
            </a:r>
            <a:endParaRPr lang="fr-FR" sz="1800" spc="-1" strike="noStrike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6" name="Image 5" descr=""/>
          <p:cNvPicPr/>
          <p:nvPr/>
        </p:nvPicPr>
        <p:blipFill>
          <a:blip r:embed="rId1"/>
          <a:stretch/>
        </p:blipFill>
        <p:spPr>
          <a:xfrm>
            <a:off x="4680000" y="3716640"/>
            <a:ext cx="3600000" cy="2880000"/>
          </a:xfrm>
          <a:prstGeom prst="rect">
            <a:avLst/>
          </a:prstGeom>
          <a:ln>
            <a:noFill/>
          </a:ln>
        </p:spPr>
      </p:pic>
      <p:sp>
        <p:nvSpPr>
          <p:cNvPr id="157" name="CustomShape 4"/>
          <p:cNvSpPr/>
          <p:nvPr/>
        </p:nvSpPr>
        <p:spPr>
          <a:xfrm>
            <a:off x="395640" y="2709000"/>
            <a:ext cx="8568720" cy="647640"/>
          </a:xfrm>
          <a:prstGeom prst="rect">
            <a:avLst/>
          </a:prstGeom>
          <a:noFill/>
          <a:ln w="38160"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24" dur="indefinite" restart="never" nodeType="tmRoot">
          <p:childTnLst>
            <p:seq>
              <p:cTn id="225" dur="indefinite" nodeType="mainSeq">
                <p:childTnLst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2" dur="500" fill="hold"/>
                                        <p:tgtEl>
                                          <p:spTgt spid="15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54">
                                            <p:txEl>
                                              <p:p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8" dur="500" fill="hold"/>
                                        <p:tgtEl>
                                          <p:spTgt spid="154">
                                            <p:txEl>
                                              <p:pRg st="5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500" fill="hold"/>
                                        <p:tgtEl>
                                          <p:spTgt spid="154">
                                            <p:txEl>
                                              <p:pRg st="55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/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564</TotalTime>
  <Application>LibreOffice/5.0.6.3$Windows_x86 LibreOffice_project/490fc03b25318460cfc54456516ea2519c11d1aa</Application>
  <Paragraphs>73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2018-11-29T12:48:32Z</dcterms:created>
  <dc:creator>ringo.adeline</dc:creator>
  <dc:language>fr-FR</dc:language>
  <cp:lastPrinted>2018-12-04T21:57:43Z</cp:lastPrinted>
  <dcterms:modified xsi:type="dcterms:W3CDTF">2018-12-06T17:00:51Z</dcterms:modified>
  <cp:revision>56</cp:revision>
  <dc:title>Réunion PDES 06/12/2018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 Company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